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Lst>
  <p:sldSz cy="5143500" cx="9144000"/>
  <p:notesSz cx="6858000" cy="9144000"/>
  <p:embeddedFontLst>
    <p:embeddedFont>
      <p:font typeface="Roboto"/>
      <p:regular r:id="rId34"/>
      <p:bold r:id="rId35"/>
      <p:italic r:id="rId36"/>
      <p:boldItalic r:id="rId37"/>
    </p:embeddedFont>
    <p:embeddedFont>
      <p:font typeface="Montserrat"/>
      <p:regular r:id="rId38"/>
      <p:bold r:id="rId39"/>
      <p:italic r:id="rId40"/>
      <p:boldItalic r:id="rId41"/>
    </p:embeddedFont>
    <p:embeddedFont>
      <p:font typeface="Lato"/>
      <p:regular r:id="rId42"/>
      <p:bold r:id="rId43"/>
      <p:italic r:id="rId44"/>
      <p:boldItalic r:id="rId45"/>
    </p:embeddedFont>
    <p:embeddedFont>
      <p:font typeface="Average"/>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20" Type="http://schemas.openxmlformats.org/officeDocument/2006/relationships/slide" Target="slides/slide16.xml"/><Relationship Id="rId42" Type="http://schemas.openxmlformats.org/officeDocument/2006/relationships/font" Target="fonts/Lato-regular.fntdata"/><Relationship Id="rId41" Type="http://schemas.openxmlformats.org/officeDocument/2006/relationships/font" Target="fonts/Montserrat-boldItalic.fntdata"/><Relationship Id="rId22" Type="http://schemas.openxmlformats.org/officeDocument/2006/relationships/slide" Target="slides/slide18.xml"/><Relationship Id="rId44" Type="http://schemas.openxmlformats.org/officeDocument/2006/relationships/font" Target="fonts/Lato-italic.fntdata"/><Relationship Id="rId21" Type="http://schemas.openxmlformats.org/officeDocument/2006/relationships/slide" Target="slides/slide17.xml"/><Relationship Id="rId43" Type="http://schemas.openxmlformats.org/officeDocument/2006/relationships/font" Target="fonts/Lato-bold.fntdata"/><Relationship Id="rId24" Type="http://schemas.openxmlformats.org/officeDocument/2006/relationships/slide" Target="slides/slide20.xml"/><Relationship Id="rId46" Type="http://schemas.openxmlformats.org/officeDocument/2006/relationships/font" Target="fonts/Average-regular.fntdata"/><Relationship Id="rId23" Type="http://schemas.openxmlformats.org/officeDocument/2006/relationships/slide" Target="slides/slide19.xml"/><Relationship Id="rId45"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Roboto-bold.fntdata"/><Relationship Id="rId12" Type="http://schemas.openxmlformats.org/officeDocument/2006/relationships/slide" Target="slides/slide8.xml"/><Relationship Id="rId34" Type="http://schemas.openxmlformats.org/officeDocument/2006/relationships/font" Target="fonts/Roboto-regular.fntdata"/><Relationship Id="rId15" Type="http://schemas.openxmlformats.org/officeDocument/2006/relationships/slide" Target="slides/slide11.xml"/><Relationship Id="rId37" Type="http://schemas.openxmlformats.org/officeDocument/2006/relationships/font" Target="fonts/Roboto-boldItalic.fntdata"/><Relationship Id="rId14" Type="http://schemas.openxmlformats.org/officeDocument/2006/relationships/slide" Target="slides/slide10.xml"/><Relationship Id="rId36" Type="http://schemas.openxmlformats.org/officeDocument/2006/relationships/font" Target="fonts/Roboto-italic.fntdata"/><Relationship Id="rId17" Type="http://schemas.openxmlformats.org/officeDocument/2006/relationships/slide" Target="slides/slide13.xml"/><Relationship Id="rId39" Type="http://schemas.openxmlformats.org/officeDocument/2006/relationships/font" Target="fonts/Montserrat-bold.fntdata"/><Relationship Id="rId16" Type="http://schemas.openxmlformats.org/officeDocument/2006/relationships/slide" Target="slides/slide12.xml"/><Relationship Id="rId38" Type="http://schemas.openxmlformats.org/officeDocument/2006/relationships/font" Target="fonts/Montserrat-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jpg>
</file>

<file path=ppt/media/image20.png>
</file>

<file path=ppt/media/image21.png>
</file>

<file path=ppt/media/image22.png>
</file>

<file path=ppt/media/image23.png>
</file>

<file path=ppt/media/image24.png>
</file>

<file path=ppt/media/image3.jpg>
</file>

<file path=ppt/media/image4.jpg>
</file>

<file path=ppt/media/image5.jpg>
</file>

<file path=ppt/media/image6.jpg>
</file>

<file path=ppt/media/image7.jp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55035d221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55035d221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55035d221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55035d221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55035d2214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55035d2214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55035d221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55035d221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55035d2214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55035d2214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55035d221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55035d221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55035d2214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55035d2214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55035d2214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55035d221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55035d2214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55035d2214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55035d221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55035d221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55035d2214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55035d2214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55035d2214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55035d2214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55035d2214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55035d2214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g55035d2214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55035d2214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55035d2214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55035d2214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55035d2214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55035d2214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6" name="Shape 406"/>
        <p:cNvGrpSpPr/>
        <p:nvPr/>
      </p:nvGrpSpPr>
      <p:grpSpPr>
        <a:xfrm>
          <a:off x="0" y="0"/>
          <a:ext cx="0" cy="0"/>
          <a:chOff x="0" y="0"/>
          <a:chExt cx="0" cy="0"/>
        </a:xfrm>
      </p:grpSpPr>
      <p:sp>
        <p:nvSpPr>
          <p:cNvPr id="407" name="Google Shape;407;g4de6998d5c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4de6998d5c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4de6998d5c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4de6998d5c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1f87997393_0_1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1f87997393_0_1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7" name="Shape 447"/>
        <p:cNvGrpSpPr/>
        <p:nvPr/>
      </p:nvGrpSpPr>
      <p:grpSpPr>
        <a:xfrm>
          <a:off x="0" y="0"/>
          <a:ext cx="0" cy="0"/>
          <a:chOff x="0" y="0"/>
          <a:chExt cx="0" cy="0"/>
        </a:xfrm>
      </p:grpSpPr>
      <p:sp>
        <p:nvSpPr>
          <p:cNvPr id="448" name="Google Shape;448;g4dd8000cf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4dd8000cf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4dd8000cf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dd8000cf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4dd8000cf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4dd8000cf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4dd8000cf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4dd8000cf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5035d22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5035d221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55035d221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55035d221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9" Type="http://schemas.openxmlformats.org/officeDocument/2006/relationships/slide" Target="/ppt/slides/slide28.xml"/><Relationship Id="rId5" Type="http://schemas.openxmlformats.org/officeDocument/2006/relationships/slide" Target="/ppt/slides/slide5.xml"/><Relationship Id="rId6" Type="http://schemas.openxmlformats.org/officeDocument/2006/relationships/slide" Target="/ppt/slides/slide6.xml"/><Relationship Id="rId7" Type="http://schemas.openxmlformats.org/officeDocument/2006/relationships/slide" Target="/ppt/slides/slide7.xml"/><Relationship Id="rId8" Type="http://schemas.openxmlformats.org/officeDocument/2006/relationships/slide" Target="/ppt/slides/slide2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hyperlink" Target="http://www.shiffman.n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 Id="rId3" Type="http://schemas.openxmlformats.org/officeDocument/2006/relationships/image" Target="../media/image14.jpg"/><Relationship Id="rId4" Type="http://schemas.openxmlformats.org/officeDocument/2006/relationships/image" Target="../media/image16.jpg"/><Relationship Id="rId5" Type="http://schemas.openxmlformats.org/officeDocument/2006/relationships/image" Target="../media/image15.jpg"/><Relationship Id="rId6" Type="http://schemas.openxmlformats.org/officeDocument/2006/relationships/image" Target="../media/image17.jpg"/><Relationship Id="rId7" Type="http://schemas.openxmlformats.org/officeDocument/2006/relationships/image" Target="../media/image1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3.png"/><Relationship Id="rId4" Type="http://schemas.openxmlformats.org/officeDocument/2006/relationships/image" Target="../media/image22.png"/><Relationship Id="rId5"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811950" y="587800"/>
            <a:ext cx="7944900" cy="115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Training an AI to Solve a Maze </a:t>
            </a:r>
            <a:endParaRPr/>
          </a:p>
        </p:txBody>
      </p:sp>
      <p:sp>
        <p:nvSpPr>
          <p:cNvPr id="229" name="Google Shape;229;p17"/>
          <p:cNvSpPr txBox="1"/>
          <p:nvPr>
            <p:ph idx="1" type="subTitle"/>
          </p:nvPr>
        </p:nvSpPr>
        <p:spPr>
          <a:xfrm>
            <a:off x="5083950" y="3368625"/>
            <a:ext cx="3470700" cy="1477200"/>
          </a:xfrm>
          <a:prstGeom prst="rect">
            <a:avLst/>
          </a:prstGeom>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lang="en-GB"/>
              <a:t>Guide :  Mrs D. Krishna Madhuri</a:t>
            </a:r>
            <a:endParaRPr/>
          </a:p>
          <a:p>
            <a:pPr indent="0" lvl="0" marL="0" rtl="0" algn="l">
              <a:lnSpc>
                <a:spcPct val="100000"/>
              </a:lnSpc>
              <a:spcBef>
                <a:spcPts val="1000"/>
              </a:spcBef>
              <a:spcAft>
                <a:spcPts val="0"/>
              </a:spcAft>
              <a:buNone/>
            </a:pPr>
            <a:r>
              <a:rPr lang="en-GB"/>
              <a:t>By</a:t>
            </a:r>
            <a:endParaRPr/>
          </a:p>
          <a:p>
            <a:pPr indent="0" lvl="0" marL="0" rtl="0" algn="l">
              <a:lnSpc>
                <a:spcPct val="100000"/>
              </a:lnSpc>
              <a:spcBef>
                <a:spcPts val="1000"/>
              </a:spcBef>
              <a:spcAft>
                <a:spcPts val="0"/>
              </a:spcAft>
              <a:buNone/>
            </a:pPr>
            <a:r>
              <a:rPr lang="en-GB"/>
              <a:t> Dhanush, </a:t>
            </a:r>
            <a:r>
              <a:rPr lang="en-GB"/>
              <a:t>Rahul, Chethan, Gautham</a:t>
            </a:r>
            <a:endParaRPr/>
          </a:p>
          <a:p>
            <a:pPr indent="0" lvl="0" marL="0" rtl="0" algn="l">
              <a:lnSpc>
                <a:spcPct val="100000"/>
              </a:lnSpc>
              <a:spcBef>
                <a:spcPts val="0"/>
              </a:spcBef>
              <a:spcAft>
                <a:spcPts val="0"/>
              </a:spcAft>
              <a:buNone/>
            </a:pPr>
            <a:r>
              <a:t/>
            </a:r>
            <a:endParaRPr/>
          </a:p>
          <a:p>
            <a:pPr indent="0" lvl="0" marL="0" rtl="0" algn="l">
              <a:lnSpc>
                <a:spcPct val="115000"/>
              </a:lnSpc>
              <a:spcBef>
                <a:spcPts val="2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Randomize()</a:t>
            </a:r>
            <a:endParaRPr/>
          </a:p>
        </p:txBody>
      </p:sp>
      <p:pic>
        <p:nvPicPr>
          <p:cNvPr id="303" name="Google Shape;303;p26"/>
          <p:cNvPicPr preferRelativeResize="0"/>
          <p:nvPr/>
        </p:nvPicPr>
        <p:blipFill>
          <a:blip r:embed="rId3">
            <a:alphaModFix/>
          </a:blip>
          <a:stretch>
            <a:fillRect/>
          </a:stretch>
        </p:blipFill>
        <p:spPr>
          <a:xfrm>
            <a:off x="1459500" y="1307850"/>
            <a:ext cx="6434075" cy="2118150"/>
          </a:xfrm>
          <a:prstGeom prst="rect">
            <a:avLst/>
          </a:prstGeom>
          <a:noFill/>
          <a:ln>
            <a:noFill/>
          </a:ln>
        </p:spPr>
      </p:pic>
      <p:sp>
        <p:nvSpPr>
          <p:cNvPr id="304" name="Google Shape;304;p26"/>
          <p:cNvSpPr txBox="1"/>
          <p:nvPr/>
        </p:nvSpPr>
        <p:spPr>
          <a:xfrm>
            <a:off x="1459500" y="3939025"/>
            <a:ext cx="6434100" cy="60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This function sets all the vectors in the directions to a random vector with length 1</a:t>
            </a:r>
            <a:endParaRPr>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t>
            </a:r>
            <a:r>
              <a:rPr lang="en-GB"/>
              <a:t>lone()</a:t>
            </a:r>
            <a:endParaRPr/>
          </a:p>
        </p:txBody>
      </p:sp>
      <p:pic>
        <p:nvPicPr>
          <p:cNvPr id="310" name="Google Shape;310;p27"/>
          <p:cNvPicPr preferRelativeResize="0"/>
          <p:nvPr/>
        </p:nvPicPr>
        <p:blipFill rotWithShape="1">
          <a:blip r:embed="rId3">
            <a:alphaModFix/>
          </a:blip>
          <a:srcRect b="6855" l="0" r="0" t="0"/>
          <a:stretch/>
        </p:blipFill>
        <p:spPr>
          <a:xfrm>
            <a:off x="1429300" y="1307850"/>
            <a:ext cx="6097125" cy="2396900"/>
          </a:xfrm>
          <a:prstGeom prst="rect">
            <a:avLst/>
          </a:prstGeom>
          <a:noFill/>
          <a:ln>
            <a:noFill/>
          </a:ln>
        </p:spPr>
      </p:pic>
      <p:sp>
        <p:nvSpPr>
          <p:cNvPr id="311" name="Google Shape;311;p27"/>
          <p:cNvSpPr txBox="1"/>
          <p:nvPr/>
        </p:nvSpPr>
        <p:spPr>
          <a:xfrm>
            <a:off x="1447725" y="4109875"/>
            <a:ext cx="6078600" cy="60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Lato"/>
                <a:ea typeface="Lato"/>
                <a:cs typeface="Lato"/>
                <a:sym typeface="Lato"/>
              </a:rPr>
              <a:t>This function returns a perfect copy of this brain object.</a:t>
            </a:r>
            <a:endParaRPr>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Mutate() </a:t>
            </a:r>
            <a:endParaRPr/>
          </a:p>
        </p:txBody>
      </p:sp>
      <p:sp>
        <p:nvSpPr>
          <p:cNvPr id="317" name="Google Shape;317;p28"/>
          <p:cNvSpPr txBox="1"/>
          <p:nvPr>
            <p:ph idx="1" type="body"/>
          </p:nvPr>
        </p:nvSpPr>
        <p:spPr>
          <a:xfrm>
            <a:off x="1297500" y="3776700"/>
            <a:ext cx="7038900" cy="702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This function mutates the brain by setting some of the directions to random vectors.</a:t>
            </a:r>
            <a:endParaRPr/>
          </a:p>
          <a:p>
            <a:pPr indent="-311150" lvl="0" marL="457200" rtl="0" algn="l">
              <a:spcBef>
                <a:spcPts val="0"/>
              </a:spcBef>
              <a:spcAft>
                <a:spcPts val="0"/>
              </a:spcAft>
              <a:buSzPts val="1300"/>
              <a:buChar char="●"/>
            </a:pPr>
            <a:r>
              <a:rPr lang="en-GB"/>
              <a:t>The chance that any vector in direction gets changed is 1%</a:t>
            </a:r>
            <a:endParaRPr/>
          </a:p>
        </p:txBody>
      </p:sp>
      <p:pic>
        <p:nvPicPr>
          <p:cNvPr id="318" name="Google Shape;318;p28"/>
          <p:cNvPicPr preferRelativeResize="0"/>
          <p:nvPr/>
        </p:nvPicPr>
        <p:blipFill rotWithShape="1">
          <a:blip r:embed="rId3">
            <a:alphaModFix/>
          </a:blip>
          <a:srcRect b="2837" l="0" r="0" t="0"/>
          <a:stretch/>
        </p:blipFill>
        <p:spPr>
          <a:xfrm>
            <a:off x="1295400" y="1070075"/>
            <a:ext cx="6652100" cy="2481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Dot Module</a:t>
            </a:r>
            <a:endParaRPr/>
          </a:p>
        </p:txBody>
      </p:sp>
      <p:sp>
        <p:nvSpPr>
          <p:cNvPr id="324" name="Google Shape;324;p2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It has the data of all the dots in present generation and responsible for the movement of the dots.</a:t>
            </a:r>
            <a:endParaRPr/>
          </a:p>
          <a:p>
            <a:pPr indent="-311150" lvl="0" marL="457200" rtl="0" algn="l">
              <a:spcBef>
                <a:spcPts val="0"/>
              </a:spcBef>
              <a:spcAft>
                <a:spcPts val="0"/>
              </a:spcAft>
              <a:buSzPts val="1300"/>
              <a:buChar char="●"/>
            </a:pPr>
            <a:r>
              <a:rPr lang="en-GB"/>
              <a:t>It consist of  four function</a:t>
            </a:r>
            <a:endParaRPr/>
          </a:p>
          <a:p>
            <a:pPr indent="-298450" lvl="1" marL="914400" rtl="0" algn="l">
              <a:spcBef>
                <a:spcPts val="0"/>
              </a:spcBef>
              <a:spcAft>
                <a:spcPts val="0"/>
              </a:spcAft>
              <a:buSzPts val="1100"/>
              <a:buChar char="○"/>
            </a:pPr>
            <a:r>
              <a:rPr lang="en-GB"/>
              <a:t>Move()</a:t>
            </a:r>
            <a:endParaRPr/>
          </a:p>
          <a:p>
            <a:pPr indent="-298450" lvl="1" marL="914400" rtl="0" algn="l">
              <a:spcBef>
                <a:spcPts val="0"/>
              </a:spcBef>
              <a:spcAft>
                <a:spcPts val="0"/>
              </a:spcAft>
              <a:buSzPts val="1100"/>
              <a:buChar char="○"/>
            </a:pPr>
            <a:r>
              <a:rPr lang="en-GB"/>
              <a:t>Update()</a:t>
            </a:r>
            <a:endParaRPr/>
          </a:p>
          <a:p>
            <a:pPr indent="-298450" lvl="1" marL="914400" rtl="0" algn="l">
              <a:spcBef>
                <a:spcPts val="0"/>
              </a:spcBef>
              <a:spcAft>
                <a:spcPts val="0"/>
              </a:spcAft>
              <a:buSzPts val="1100"/>
              <a:buChar char="○"/>
            </a:pPr>
            <a:r>
              <a:rPr lang="en-GB"/>
              <a:t>CalculateFitness()</a:t>
            </a:r>
            <a:endParaRPr/>
          </a:p>
          <a:p>
            <a:pPr indent="-298450" lvl="1" marL="914400" rtl="0" algn="l">
              <a:spcBef>
                <a:spcPts val="0"/>
              </a:spcBef>
              <a:spcAft>
                <a:spcPts val="0"/>
              </a:spcAft>
              <a:buSzPts val="1100"/>
              <a:buChar char="○"/>
            </a:pPr>
            <a:r>
              <a:rPr lang="en-GB"/>
              <a:t>GimmeBaby()</a:t>
            </a:r>
            <a:endParaRPr/>
          </a:p>
          <a:p>
            <a:pPr indent="0" lvl="0" marL="0" rtl="0" algn="l">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Move()</a:t>
            </a:r>
            <a:endParaRPr/>
          </a:p>
        </p:txBody>
      </p:sp>
      <p:sp>
        <p:nvSpPr>
          <p:cNvPr id="330" name="Google Shape;330;p30"/>
          <p:cNvSpPr txBox="1"/>
          <p:nvPr>
            <p:ph idx="1" type="body"/>
          </p:nvPr>
        </p:nvSpPr>
        <p:spPr>
          <a:xfrm>
            <a:off x="1297500" y="3667325"/>
            <a:ext cx="7038900" cy="8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a:t>
            </a:r>
            <a:r>
              <a:rPr lang="en-GB"/>
              <a:t>moves the dot according to the brains directions.</a:t>
            </a:r>
            <a:endParaRPr/>
          </a:p>
        </p:txBody>
      </p:sp>
      <p:pic>
        <p:nvPicPr>
          <p:cNvPr id="331" name="Google Shape;331;p30"/>
          <p:cNvPicPr preferRelativeResize="0"/>
          <p:nvPr/>
        </p:nvPicPr>
        <p:blipFill>
          <a:blip r:embed="rId3">
            <a:alphaModFix/>
          </a:blip>
          <a:stretch>
            <a:fillRect/>
          </a:stretch>
        </p:blipFill>
        <p:spPr>
          <a:xfrm>
            <a:off x="1297500" y="978725"/>
            <a:ext cx="6718100" cy="2452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Google Shape;336;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Update()</a:t>
            </a:r>
            <a:endParaRPr/>
          </a:p>
        </p:txBody>
      </p:sp>
      <p:sp>
        <p:nvSpPr>
          <p:cNvPr id="337" name="Google Shape;337;p31"/>
          <p:cNvSpPr txBox="1"/>
          <p:nvPr>
            <p:ph idx="1" type="body"/>
          </p:nvPr>
        </p:nvSpPr>
        <p:spPr>
          <a:xfrm>
            <a:off x="1297500" y="39456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a:t>
            </a:r>
            <a:r>
              <a:rPr lang="en-GB"/>
              <a:t>calls the move function and check for collisions</a:t>
            </a:r>
            <a:endParaRPr/>
          </a:p>
        </p:txBody>
      </p:sp>
      <p:pic>
        <p:nvPicPr>
          <p:cNvPr id="338" name="Google Shape;338;p31"/>
          <p:cNvPicPr preferRelativeResize="0"/>
          <p:nvPr/>
        </p:nvPicPr>
        <p:blipFill>
          <a:blip r:embed="rId3">
            <a:alphaModFix/>
          </a:blip>
          <a:stretch>
            <a:fillRect/>
          </a:stretch>
        </p:blipFill>
        <p:spPr>
          <a:xfrm>
            <a:off x="1387825" y="1041950"/>
            <a:ext cx="4650196" cy="2903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2" name="Shape 342"/>
        <p:cNvGrpSpPr/>
        <p:nvPr/>
      </p:nvGrpSpPr>
      <p:grpSpPr>
        <a:xfrm>
          <a:off x="0" y="0"/>
          <a:ext cx="0" cy="0"/>
          <a:chOff x="0" y="0"/>
          <a:chExt cx="0" cy="0"/>
        </a:xfrm>
      </p:grpSpPr>
      <p:sp>
        <p:nvSpPr>
          <p:cNvPr id="343" name="Google Shape;343;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CalculateFitness()</a:t>
            </a:r>
            <a:endParaRPr/>
          </a:p>
        </p:txBody>
      </p:sp>
      <p:sp>
        <p:nvSpPr>
          <p:cNvPr id="344" name="Google Shape;344;p32"/>
          <p:cNvSpPr txBox="1"/>
          <p:nvPr>
            <p:ph idx="1" type="body"/>
          </p:nvPr>
        </p:nvSpPr>
        <p:spPr>
          <a:xfrm>
            <a:off x="1297500" y="3822975"/>
            <a:ext cx="7038900" cy="65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a:t>
            </a:r>
            <a:r>
              <a:rPr lang="en-GB"/>
              <a:t>calculates the fitness of each dot.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p3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GimmeBaby()</a:t>
            </a:r>
            <a:endParaRPr/>
          </a:p>
        </p:txBody>
      </p:sp>
      <p:sp>
        <p:nvSpPr>
          <p:cNvPr id="350" name="Google Shape;350;p33"/>
          <p:cNvSpPr txBox="1"/>
          <p:nvPr>
            <p:ph idx="1" type="body"/>
          </p:nvPr>
        </p:nvSpPr>
        <p:spPr>
          <a:xfrm>
            <a:off x="1297500" y="3394950"/>
            <a:ext cx="7038900" cy="62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clone the dot. But this function does not mutate the brain.</a:t>
            </a:r>
            <a:endParaRPr/>
          </a:p>
        </p:txBody>
      </p:sp>
      <p:pic>
        <p:nvPicPr>
          <p:cNvPr id="351" name="Google Shape;351;p33"/>
          <p:cNvPicPr preferRelativeResize="0"/>
          <p:nvPr/>
        </p:nvPicPr>
        <p:blipFill>
          <a:blip r:embed="rId3">
            <a:alphaModFix/>
          </a:blip>
          <a:stretch>
            <a:fillRect/>
          </a:stretch>
        </p:blipFill>
        <p:spPr>
          <a:xfrm>
            <a:off x="1297500" y="1508875"/>
            <a:ext cx="7038900" cy="131426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Google Shape;356;p3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Population Module</a:t>
            </a:r>
            <a:endParaRPr/>
          </a:p>
        </p:txBody>
      </p:sp>
      <p:sp>
        <p:nvSpPr>
          <p:cNvPr id="357" name="Google Shape;357;p3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It is responsible for making the calculations of each and every dot required for the next generation.</a:t>
            </a:r>
            <a:endParaRPr/>
          </a:p>
          <a:p>
            <a:pPr indent="-311150" lvl="0" marL="457200" rtl="0" algn="l">
              <a:spcBef>
                <a:spcPts val="0"/>
              </a:spcBef>
              <a:spcAft>
                <a:spcPts val="0"/>
              </a:spcAft>
              <a:buSzPts val="1300"/>
              <a:buChar char="●"/>
            </a:pPr>
            <a:r>
              <a:rPr lang="en-GB"/>
              <a:t>It consist of eight functions</a:t>
            </a:r>
            <a:endParaRPr/>
          </a:p>
          <a:p>
            <a:pPr indent="-298450" lvl="1" marL="914400" rtl="0" algn="l">
              <a:spcBef>
                <a:spcPts val="0"/>
              </a:spcBef>
              <a:spcAft>
                <a:spcPts val="0"/>
              </a:spcAft>
              <a:buSzPts val="1100"/>
              <a:buChar char="○"/>
            </a:pPr>
            <a:r>
              <a:rPr lang="en-GB"/>
              <a:t>Update() </a:t>
            </a:r>
            <a:endParaRPr/>
          </a:p>
          <a:p>
            <a:pPr indent="-298450" lvl="1" marL="914400" rtl="0" algn="l">
              <a:spcBef>
                <a:spcPts val="0"/>
              </a:spcBef>
              <a:spcAft>
                <a:spcPts val="0"/>
              </a:spcAft>
              <a:buSzPts val="1100"/>
              <a:buChar char="○"/>
            </a:pPr>
            <a:r>
              <a:rPr lang="en-GB"/>
              <a:t>CalculateFitnesses() </a:t>
            </a:r>
            <a:endParaRPr/>
          </a:p>
          <a:p>
            <a:pPr indent="-298450" lvl="1" marL="914400" rtl="0" algn="l">
              <a:spcBef>
                <a:spcPts val="0"/>
              </a:spcBef>
              <a:spcAft>
                <a:spcPts val="0"/>
              </a:spcAft>
              <a:buSzPts val="1100"/>
              <a:buChar char="○"/>
            </a:pPr>
            <a:r>
              <a:rPr lang="en-GB"/>
              <a:t>AllDotsDead()</a:t>
            </a:r>
            <a:endParaRPr/>
          </a:p>
          <a:p>
            <a:pPr indent="-298450" lvl="1" marL="914400" rtl="0" algn="l">
              <a:spcBef>
                <a:spcPts val="0"/>
              </a:spcBef>
              <a:spcAft>
                <a:spcPts val="0"/>
              </a:spcAft>
              <a:buSzPts val="1100"/>
              <a:buChar char="○"/>
            </a:pPr>
            <a:r>
              <a:rPr lang="en-GB"/>
              <a:t>NaturalSelection()</a:t>
            </a:r>
            <a:endParaRPr/>
          </a:p>
          <a:p>
            <a:pPr indent="-298450" lvl="1" marL="914400" rtl="0" algn="l">
              <a:spcBef>
                <a:spcPts val="0"/>
              </a:spcBef>
              <a:spcAft>
                <a:spcPts val="0"/>
              </a:spcAft>
              <a:buSzPts val="1100"/>
              <a:buChar char="○"/>
            </a:pPr>
            <a:r>
              <a:rPr lang="en-GB"/>
              <a:t>CalculateFitnessSum()</a:t>
            </a:r>
            <a:endParaRPr/>
          </a:p>
          <a:p>
            <a:pPr indent="-298450" lvl="1" marL="914400" rtl="0" algn="l">
              <a:spcBef>
                <a:spcPts val="0"/>
              </a:spcBef>
              <a:spcAft>
                <a:spcPts val="0"/>
              </a:spcAft>
              <a:buSzPts val="1100"/>
              <a:buChar char="○"/>
            </a:pPr>
            <a:r>
              <a:rPr lang="en-GB"/>
              <a:t>SelectParent()</a:t>
            </a:r>
            <a:endParaRPr/>
          </a:p>
          <a:p>
            <a:pPr indent="-298450" lvl="1" marL="914400" rtl="0" algn="l">
              <a:spcBef>
                <a:spcPts val="0"/>
              </a:spcBef>
              <a:spcAft>
                <a:spcPts val="0"/>
              </a:spcAft>
              <a:buSzPts val="1100"/>
              <a:buChar char="○"/>
            </a:pPr>
            <a:r>
              <a:rPr lang="en-GB"/>
              <a:t>MutateDemBabies()</a:t>
            </a:r>
            <a:endParaRPr/>
          </a:p>
          <a:p>
            <a:pPr indent="-298450" lvl="1" marL="914400" rtl="0" algn="l">
              <a:spcBef>
                <a:spcPts val="0"/>
              </a:spcBef>
              <a:spcAft>
                <a:spcPts val="0"/>
              </a:spcAft>
              <a:buSzPts val="1100"/>
              <a:buChar char="○"/>
            </a:pPr>
            <a:r>
              <a:rPr lang="en-GB"/>
              <a:t>SetBestDot()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3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Update() </a:t>
            </a:r>
            <a:endParaRPr/>
          </a:p>
        </p:txBody>
      </p:sp>
      <p:sp>
        <p:nvSpPr>
          <p:cNvPr id="363" name="Google Shape;363;p35"/>
          <p:cNvSpPr txBox="1"/>
          <p:nvPr>
            <p:ph idx="1" type="body"/>
          </p:nvPr>
        </p:nvSpPr>
        <p:spPr>
          <a:xfrm>
            <a:off x="1297500" y="3657600"/>
            <a:ext cx="7038900" cy="82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updates all the dots and also responsible for terminating the dot </a:t>
            </a:r>
            <a:r>
              <a:rPr lang="en-GB"/>
              <a:t>has already taken more steps than the best dot has taken to reach the goal</a:t>
            </a:r>
            <a:endParaRPr/>
          </a:p>
        </p:txBody>
      </p:sp>
      <p:pic>
        <p:nvPicPr>
          <p:cNvPr id="364" name="Google Shape;364;p35"/>
          <p:cNvPicPr preferRelativeResize="0"/>
          <p:nvPr/>
        </p:nvPicPr>
        <p:blipFill>
          <a:blip r:embed="rId3">
            <a:alphaModFix/>
          </a:blip>
          <a:stretch>
            <a:fillRect/>
          </a:stretch>
        </p:blipFill>
        <p:spPr>
          <a:xfrm>
            <a:off x="1365600" y="1236500"/>
            <a:ext cx="6677663" cy="2197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a:hlinkClick action="ppaction://hlinksldjump" r:id="rId3"/>
          </p:cNvPr>
          <p:cNvSpPr txBox="1"/>
          <p:nvPr/>
        </p:nvSpPr>
        <p:spPr>
          <a:xfrm>
            <a:off x="1370501" y="18689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Abstract</a:t>
            </a:r>
            <a:endParaRPr sz="1800">
              <a:solidFill>
                <a:schemeClr val="lt1"/>
              </a:solidFill>
              <a:latin typeface="Average"/>
              <a:ea typeface="Average"/>
              <a:cs typeface="Average"/>
              <a:sym typeface="Average"/>
            </a:endParaRPr>
          </a:p>
        </p:txBody>
      </p:sp>
      <p:sp>
        <p:nvSpPr>
          <p:cNvPr id="236" name="Google Shape;236;p18">
            <a:hlinkClick action="ppaction://hlinksldjump" r:id="rId4"/>
          </p:cNvPr>
          <p:cNvSpPr txBox="1"/>
          <p:nvPr/>
        </p:nvSpPr>
        <p:spPr>
          <a:xfrm>
            <a:off x="1370501" y="22151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Existing System</a:t>
            </a:r>
            <a:endParaRPr>
              <a:solidFill>
                <a:srgbClr val="CACACA"/>
              </a:solidFill>
              <a:latin typeface="Montserrat"/>
              <a:ea typeface="Montserrat"/>
              <a:cs typeface="Montserrat"/>
              <a:sym typeface="Montserrat"/>
            </a:endParaRPr>
          </a:p>
        </p:txBody>
      </p:sp>
      <p:sp>
        <p:nvSpPr>
          <p:cNvPr id="237" name="Google Shape;237;p18">
            <a:hlinkClick action="ppaction://hlinksldjump" r:id="rId5"/>
          </p:cNvPr>
          <p:cNvSpPr txBox="1"/>
          <p:nvPr/>
        </p:nvSpPr>
        <p:spPr>
          <a:xfrm>
            <a:off x="1370501" y="25406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a:solidFill>
                  <a:schemeClr val="lt1"/>
                </a:solidFill>
                <a:latin typeface="Montserrat"/>
                <a:ea typeface="Montserrat"/>
                <a:cs typeface="Montserrat"/>
                <a:sym typeface="Montserrat"/>
              </a:rPr>
              <a:t>Limitations of Existing System</a:t>
            </a:r>
            <a:endParaRPr>
              <a:solidFill>
                <a:schemeClr val="lt1"/>
              </a:solidFill>
              <a:latin typeface="Montserrat"/>
              <a:ea typeface="Montserrat"/>
              <a:cs typeface="Montserrat"/>
              <a:sym typeface="Montserrat"/>
            </a:endParaRPr>
          </a:p>
        </p:txBody>
      </p:sp>
      <p:sp>
        <p:nvSpPr>
          <p:cNvPr id="238" name="Google Shape;238;p18">
            <a:hlinkClick action="ppaction://hlinksldjump" r:id="rId6"/>
          </p:cNvPr>
          <p:cNvSpPr txBox="1"/>
          <p:nvPr/>
        </p:nvSpPr>
        <p:spPr>
          <a:xfrm>
            <a:off x="1370501" y="28661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Proposed System</a:t>
            </a:r>
            <a:endParaRPr>
              <a:solidFill>
                <a:srgbClr val="CACACA"/>
              </a:solidFill>
              <a:latin typeface="Montserrat"/>
              <a:ea typeface="Montserrat"/>
              <a:cs typeface="Montserrat"/>
              <a:sym typeface="Montserrat"/>
            </a:endParaRPr>
          </a:p>
        </p:txBody>
      </p:sp>
      <p:sp>
        <p:nvSpPr>
          <p:cNvPr id="239" name="Google Shape;239;p18">
            <a:hlinkClick action="ppaction://hlinksldjump" r:id="rId7"/>
          </p:cNvPr>
          <p:cNvSpPr txBox="1"/>
          <p:nvPr/>
        </p:nvSpPr>
        <p:spPr>
          <a:xfrm>
            <a:off x="1370500" y="3191675"/>
            <a:ext cx="31776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Advantages of Proposed System</a:t>
            </a:r>
            <a:endParaRPr>
              <a:solidFill>
                <a:srgbClr val="CACACA"/>
              </a:solidFill>
              <a:latin typeface="Montserrat"/>
              <a:ea typeface="Montserrat"/>
              <a:cs typeface="Montserrat"/>
              <a:sym typeface="Montserrat"/>
            </a:endParaRPr>
          </a:p>
        </p:txBody>
      </p:sp>
      <p:sp>
        <p:nvSpPr>
          <p:cNvPr id="240" name="Google Shape;240;p18">
            <a:hlinkClick action="ppaction://hlinksldjump" r:id="rId8"/>
          </p:cNvPr>
          <p:cNvSpPr txBox="1"/>
          <p:nvPr/>
        </p:nvSpPr>
        <p:spPr>
          <a:xfrm>
            <a:off x="1370501" y="35171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9"/>
              </a:rPr>
              <a:t>Project timeline</a:t>
            </a:r>
            <a:endParaRPr>
              <a:solidFill>
                <a:srgbClr val="CACACA"/>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3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CalculateFitnesses() </a:t>
            </a:r>
            <a:endParaRPr/>
          </a:p>
        </p:txBody>
      </p:sp>
      <p:sp>
        <p:nvSpPr>
          <p:cNvPr id="370" name="Google Shape;370;p36"/>
          <p:cNvSpPr txBox="1"/>
          <p:nvPr>
            <p:ph idx="1" type="body"/>
          </p:nvPr>
        </p:nvSpPr>
        <p:spPr>
          <a:xfrm>
            <a:off x="1297500" y="3628425"/>
            <a:ext cx="7038900" cy="85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calculate all the fitnesses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3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A</a:t>
            </a:r>
            <a:r>
              <a:rPr lang="en-GB"/>
              <a:t>llDotsDead()</a:t>
            </a:r>
            <a:endParaRPr/>
          </a:p>
        </p:txBody>
      </p:sp>
      <p:sp>
        <p:nvSpPr>
          <p:cNvPr id="376" name="Google Shape;376;p37"/>
          <p:cNvSpPr txBox="1"/>
          <p:nvPr>
            <p:ph idx="1" type="body"/>
          </p:nvPr>
        </p:nvSpPr>
        <p:spPr>
          <a:xfrm>
            <a:off x="1297500" y="35646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returns whether all the dots are either dead or have reached the goal.</a:t>
            </a:r>
            <a:endParaRPr/>
          </a:p>
        </p:txBody>
      </p:sp>
      <p:pic>
        <p:nvPicPr>
          <p:cNvPr id="377" name="Google Shape;377;p37"/>
          <p:cNvPicPr preferRelativeResize="0"/>
          <p:nvPr/>
        </p:nvPicPr>
        <p:blipFill>
          <a:blip r:embed="rId3">
            <a:alphaModFix/>
          </a:blip>
          <a:stretch>
            <a:fillRect/>
          </a:stretch>
        </p:blipFill>
        <p:spPr>
          <a:xfrm>
            <a:off x="1297500" y="1012750"/>
            <a:ext cx="5161675" cy="2354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3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NaturalSelection()</a:t>
            </a:r>
            <a:endParaRPr/>
          </a:p>
        </p:txBody>
      </p:sp>
      <p:sp>
        <p:nvSpPr>
          <p:cNvPr id="383" name="Google Shape;383;p38"/>
          <p:cNvSpPr txBox="1"/>
          <p:nvPr>
            <p:ph idx="1" type="body"/>
          </p:nvPr>
        </p:nvSpPr>
        <p:spPr>
          <a:xfrm>
            <a:off x="1297500" y="4046700"/>
            <a:ext cx="7038900" cy="869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a:t>
            </a:r>
            <a:r>
              <a:rPr lang="en-GB"/>
              <a:t>gets the next generation of dots</a:t>
            </a:r>
            <a:endParaRPr/>
          </a:p>
        </p:txBody>
      </p:sp>
      <p:pic>
        <p:nvPicPr>
          <p:cNvPr id="384" name="Google Shape;384;p38"/>
          <p:cNvPicPr preferRelativeResize="0"/>
          <p:nvPr/>
        </p:nvPicPr>
        <p:blipFill rotWithShape="1">
          <a:blip r:embed="rId3">
            <a:alphaModFix/>
          </a:blip>
          <a:srcRect b="0" l="0" r="0" t="2008"/>
          <a:stretch/>
        </p:blipFill>
        <p:spPr>
          <a:xfrm>
            <a:off x="1297500" y="917650"/>
            <a:ext cx="5735096" cy="31290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Google Shape;389;p3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t>
            </a:r>
            <a:r>
              <a:rPr lang="en-GB"/>
              <a:t>alculateFitnessSum()</a:t>
            </a:r>
            <a:endParaRPr/>
          </a:p>
        </p:txBody>
      </p:sp>
      <p:sp>
        <p:nvSpPr>
          <p:cNvPr id="390" name="Google Shape;390;p39"/>
          <p:cNvSpPr txBox="1"/>
          <p:nvPr>
            <p:ph idx="1" type="body"/>
          </p:nvPr>
        </p:nvSpPr>
        <p:spPr>
          <a:xfrm>
            <a:off x="1297500" y="3917000"/>
            <a:ext cx="7038900" cy="71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Calculates the sum of all Fitnesses</a:t>
            </a:r>
            <a:endParaRPr/>
          </a:p>
        </p:txBody>
      </p:sp>
      <p:pic>
        <p:nvPicPr>
          <p:cNvPr id="391" name="Google Shape;391;p39"/>
          <p:cNvPicPr preferRelativeResize="0"/>
          <p:nvPr/>
        </p:nvPicPr>
        <p:blipFill>
          <a:blip r:embed="rId3">
            <a:alphaModFix/>
          </a:blip>
          <a:stretch>
            <a:fillRect/>
          </a:stretch>
        </p:blipFill>
        <p:spPr>
          <a:xfrm>
            <a:off x="1297500" y="1041975"/>
            <a:ext cx="5605500" cy="2605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4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mutateDemBabies()</a:t>
            </a:r>
            <a:endParaRPr/>
          </a:p>
        </p:txBody>
      </p:sp>
      <p:sp>
        <p:nvSpPr>
          <p:cNvPr id="397" name="Google Shape;397;p40"/>
          <p:cNvSpPr txBox="1"/>
          <p:nvPr>
            <p:ph idx="1" type="body"/>
          </p:nvPr>
        </p:nvSpPr>
        <p:spPr>
          <a:xfrm>
            <a:off x="1297500" y="3618700"/>
            <a:ext cx="7038900" cy="86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mutates all the brains of the babies.</a:t>
            </a:r>
            <a:endParaRPr/>
          </a:p>
        </p:txBody>
      </p:sp>
      <p:pic>
        <p:nvPicPr>
          <p:cNvPr id="398" name="Google Shape;398;p40"/>
          <p:cNvPicPr preferRelativeResize="0"/>
          <p:nvPr/>
        </p:nvPicPr>
        <p:blipFill rotWithShape="1">
          <a:blip r:embed="rId3">
            <a:alphaModFix/>
          </a:blip>
          <a:srcRect b="0" l="0" r="1903" t="0"/>
          <a:stretch/>
        </p:blipFill>
        <p:spPr>
          <a:xfrm>
            <a:off x="1297500" y="1307850"/>
            <a:ext cx="4276450" cy="18166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4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setBestDot()</a:t>
            </a:r>
            <a:endParaRPr/>
          </a:p>
        </p:txBody>
      </p:sp>
      <p:sp>
        <p:nvSpPr>
          <p:cNvPr id="404" name="Google Shape;404;p41"/>
          <p:cNvSpPr txBox="1"/>
          <p:nvPr>
            <p:ph idx="1" type="body"/>
          </p:nvPr>
        </p:nvSpPr>
        <p:spPr>
          <a:xfrm>
            <a:off x="1297500" y="4267200"/>
            <a:ext cx="7038900" cy="82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This function finds the dot with the highest fitness and sets it as the best dot.</a:t>
            </a:r>
            <a:endParaRPr/>
          </a:p>
        </p:txBody>
      </p:sp>
      <p:pic>
        <p:nvPicPr>
          <p:cNvPr id="405" name="Google Shape;405;p41"/>
          <p:cNvPicPr preferRelativeResize="0"/>
          <p:nvPr/>
        </p:nvPicPr>
        <p:blipFill>
          <a:blip r:embed="rId3">
            <a:alphaModFix/>
          </a:blip>
          <a:stretch>
            <a:fillRect/>
          </a:stretch>
        </p:blipFill>
        <p:spPr>
          <a:xfrm>
            <a:off x="1297500" y="1022525"/>
            <a:ext cx="6562450" cy="31529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9" name="Shape 409"/>
        <p:cNvGrpSpPr/>
        <p:nvPr/>
      </p:nvGrpSpPr>
      <p:grpSpPr>
        <a:xfrm>
          <a:off x="0" y="0"/>
          <a:ext cx="0" cy="0"/>
          <a:chOff x="0" y="0"/>
          <a:chExt cx="0" cy="0"/>
        </a:xfrm>
      </p:grpSpPr>
      <p:sp>
        <p:nvSpPr>
          <p:cNvPr id="410" name="Google Shape;410;p4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411" name="Google Shape;411;p4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4325" lvl="0" marL="457200" rtl="0" algn="l">
              <a:lnSpc>
                <a:spcPct val="150000"/>
              </a:lnSpc>
              <a:spcBef>
                <a:spcPts val="0"/>
              </a:spcBef>
              <a:spcAft>
                <a:spcPts val="0"/>
              </a:spcAft>
              <a:buSzPts val="1350"/>
              <a:buChar char="●"/>
            </a:pPr>
            <a:r>
              <a:rPr lang="en-GB" sz="1350"/>
              <a:t>Daniel Shiffman</a:t>
            </a:r>
            <a:endParaRPr sz="1350"/>
          </a:p>
          <a:p>
            <a:pPr indent="-314325" lvl="1" marL="914400" rtl="0" algn="l">
              <a:lnSpc>
                <a:spcPct val="150000"/>
              </a:lnSpc>
              <a:spcBef>
                <a:spcPts val="0"/>
              </a:spcBef>
              <a:spcAft>
                <a:spcPts val="0"/>
              </a:spcAft>
              <a:buSzPts val="1350"/>
              <a:buChar char="○"/>
            </a:pPr>
            <a:r>
              <a:rPr lang="en-GB" sz="1350"/>
              <a:t> </a:t>
            </a:r>
            <a:r>
              <a:rPr lang="en-GB" sz="1350" u="sng">
                <a:hlinkClick r:id="rId3"/>
              </a:rPr>
              <a:t>http://www.shiffman.net</a:t>
            </a:r>
            <a:endParaRPr sz="1350"/>
          </a:p>
          <a:p>
            <a:pPr indent="-314325" lvl="0" marL="457200" rtl="0" algn="l">
              <a:lnSpc>
                <a:spcPct val="150000"/>
              </a:lnSpc>
              <a:spcBef>
                <a:spcPts val="0"/>
              </a:spcBef>
              <a:spcAft>
                <a:spcPts val="0"/>
              </a:spcAft>
              <a:buSzPts val="1350"/>
              <a:buChar char="●"/>
            </a:pPr>
            <a:r>
              <a:rPr lang="en-GB"/>
              <a:t>An Introduction to Genetic Algorithms - Melanie Mitchell</a:t>
            </a:r>
            <a:endParaRPr/>
          </a:p>
          <a:p>
            <a:pPr indent="-298450" lvl="1" marL="914400" rtl="0" algn="l">
              <a:lnSpc>
                <a:spcPct val="150000"/>
              </a:lnSpc>
              <a:spcBef>
                <a:spcPts val="0"/>
              </a:spcBef>
              <a:spcAft>
                <a:spcPts val="0"/>
              </a:spcAft>
              <a:buSzPts val="1100"/>
              <a:buChar char="○"/>
            </a:pPr>
            <a:r>
              <a:rPr lang="en-GB" sz="1200"/>
              <a:t>The author gives a simple overview of genetic algorithms and a wide range of applications. I comment the book is a perfect introductory book for genetic algorithms.</a:t>
            </a:r>
            <a:endParaRPr/>
          </a:p>
          <a:p>
            <a:pPr indent="0" lvl="0" marL="0" rtl="0" algn="l">
              <a:spcBef>
                <a:spcPts val="0"/>
              </a:spcBef>
              <a:spcAft>
                <a:spcPts val="0"/>
              </a:spcAft>
              <a:buNone/>
            </a:pPr>
            <a:r>
              <a:t/>
            </a:r>
            <a:endParaRPr/>
          </a:p>
          <a:p>
            <a:pPr indent="0" lvl="0" marL="91440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4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Technologies Used</a:t>
            </a:r>
            <a:endParaRPr/>
          </a:p>
        </p:txBody>
      </p:sp>
      <p:sp>
        <p:nvSpPr>
          <p:cNvPr id="417" name="Google Shape;417;p43"/>
          <p:cNvSpPr txBox="1"/>
          <p:nvPr/>
        </p:nvSpPr>
        <p:spPr>
          <a:xfrm>
            <a:off x="1297500" y="1462625"/>
            <a:ext cx="6331800" cy="29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lnSpc>
                <a:spcPct val="150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 JavaScript</a:t>
            </a:r>
            <a:endParaRPr>
              <a:solidFill>
                <a:schemeClr val="lt1"/>
              </a:solidFill>
              <a:latin typeface="Lato"/>
              <a:ea typeface="Lato"/>
              <a:cs typeface="Lato"/>
              <a:sym typeface="Lato"/>
            </a:endParaRPr>
          </a:p>
          <a:p>
            <a:pPr indent="-317500" lvl="1" marL="914400" rtl="0" algn="l">
              <a:lnSpc>
                <a:spcPct val="150000"/>
              </a:lnSpc>
              <a:spcBef>
                <a:spcPts val="0"/>
              </a:spcBef>
              <a:spcAft>
                <a:spcPts val="0"/>
              </a:spcAft>
              <a:buClr>
                <a:schemeClr val="lt1"/>
              </a:buClr>
              <a:buSzPts val="1400"/>
              <a:buChar char="○"/>
            </a:pPr>
            <a:r>
              <a:rPr lang="en-GB">
                <a:solidFill>
                  <a:schemeClr val="lt1"/>
                </a:solidFill>
                <a:latin typeface="Lato"/>
                <a:ea typeface="Lato"/>
                <a:cs typeface="Lato"/>
                <a:sym typeface="Lato"/>
              </a:rPr>
              <a:t>JavaScript, often abbreviated as JS, is a high-level, interpreted programming language that conforms to the ECMAScript specification.</a:t>
            </a:r>
            <a:endParaRPr>
              <a:solidFill>
                <a:schemeClr val="lt1"/>
              </a:solidFill>
              <a:latin typeface="Lato"/>
              <a:ea typeface="Lato"/>
              <a:cs typeface="Lato"/>
              <a:sym typeface="Lato"/>
            </a:endParaRPr>
          </a:p>
          <a:p>
            <a:pPr indent="-317500" lvl="0" marL="457200" rtl="0" algn="l">
              <a:lnSpc>
                <a:spcPct val="150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Krita</a:t>
            </a:r>
            <a:endParaRPr>
              <a:solidFill>
                <a:schemeClr val="lt1"/>
              </a:solidFill>
              <a:latin typeface="Lato"/>
              <a:ea typeface="Lato"/>
              <a:cs typeface="Lato"/>
              <a:sym typeface="Lato"/>
            </a:endParaRPr>
          </a:p>
          <a:p>
            <a:pPr indent="-317500" lvl="1" marL="914400" rtl="0" algn="l">
              <a:lnSpc>
                <a:spcPct val="150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A popular software to create high quality graphics.</a:t>
            </a:r>
            <a:endParaRPr>
              <a:solidFill>
                <a:schemeClr val="lt1"/>
              </a:solidFill>
              <a:latin typeface="Lato"/>
              <a:ea typeface="Lato"/>
              <a:cs typeface="Lato"/>
              <a:sym typeface="Lato"/>
            </a:endParaRPr>
          </a:p>
          <a:p>
            <a:pPr indent="-317500" lvl="0" marL="457200" rtl="0" algn="l">
              <a:lnSpc>
                <a:spcPct val="150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Processing 3</a:t>
            </a:r>
            <a:endParaRPr>
              <a:solidFill>
                <a:schemeClr val="lt1"/>
              </a:solidFill>
              <a:latin typeface="Lato"/>
              <a:ea typeface="Lato"/>
              <a:cs typeface="Lato"/>
              <a:sym typeface="Lato"/>
            </a:endParaRPr>
          </a:p>
          <a:p>
            <a:pPr indent="-317500" lvl="1" marL="914400" rtl="0" algn="l">
              <a:lnSpc>
                <a:spcPct val="150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A flexible software sketchbook</a:t>
            </a:r>
            <a:endParaRPr>
              <a:solidFill>
                <a:schemeClr val="lt1"/>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4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timeline</a:t>
            </a:r>
            <a:endParaRPr/>
          </a:p>
        </p:txBody>
      </p:sp>
      <p:sp>
        <p:nvSpPr>
          <p:cNvPr id="423" name="Google Shape;423;p44"/>
          <p:cNvSpPr txBox="1"/>
          <p:nvPr/>
        </p:nvSpPr>
        <p:spPr>
          <a:xfrm>
            <a:off x="2421333"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DEC</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424" name="Google Shape;424;p44"/>
          <p:cNvSpPr txBox="1"/>
          <p:nvPr/>
        </p:nvSpPr>
        <p:spPr>
          <a:xfrm>
            <a:off x="2224886" y="2894125"/>
            <a:ext cx="11667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Planing</a:t>
            </a:r>
            <a:endParaRPr sz="1000">
              <a:solidFill>
                <a:srgbClr val="FFFFFF"/>
              </a:solidFill>
              <a:latin typeface="Roboto"/>
              <a:ea typeface="Roboto"/>
              <a:cs typeface="Roboto"/>
              <a:sym typeface="Roboto"/>
            </a:endParaRPr>
          </a:p>
        </p:txBody>
      </p:sp>
      <p:sp>
        <p:nvSpPr>
          <p:cNvPr id="425" name="Google Shape;425;p44"/>
          <p:cNvSpPr txBox="1"/>
          <p:nvPr/>
        </p:nvSpPr>
        <p:spPr>
          <a:xfrm>
            <a:off x="3523029"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FFFFFF"/>
                </a:solidFill>
                <a:latin typeface="Roboto"/>
                <a:ea typeface="Roboto"/>
                <a:cs typeface="Roboto"/>
                <a:sym typeface="Roboto"/>
              </a:rPr>
              <a:t>JAN</a:t>
            </a:r>
            <a:endParaRPr sz="800">
              <a:solidFill>
                <a:srgbClr val="FFFFFF"/>
              </a:solidFill>
              <a:latin typeface="Roboto"/>
              <a:ea typeface="Roboto"/>
              <a:cs typeface="Roboto"/>
              <a:sym typeface="Roboto"/>
            </a:endParaRPr>
          </a:p>
          <a:p>
            <a:pPr indent="0" lvl="0" marL="0" rtl="0" algn="l">
              <a:spcBef>
                <a:spcPts val="1600"/>
              </a:spcBef>
              <a:spcAft>
                <a:spcPts val="1600"/>
              </a:spcAft>
              <a:buNone/>
            </a:pPr>
            <a:r>
              <a:t/>
            </a:r>
            <a:endParaRPr sz="800">
              <a:solidFill>
                <a:srgbClr val="FFFFFF"/>
              </a:solidFill>
              <a:latin typeface="Roboto"/>
              <a:ea typeface="Roboto"/>
              <a:cs typeface="Roboto"/>
              <a:sym typeface="Roboto"/>
            </a:endParaRPr>
          </a:p>
        </p:txBody>
      </p:sp>
      <p:sp>
        <p:nvSpPr>
          <p:cNvPr id="426" name="Google Shape;426;p44"/>
          <p:cNvSpPr txBox="1"/>
          <p:nvPr/>
        </p:nvSpPr>
        <p:spPr>
          <a:xfrm>
            <a:off x="3369196"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Roboto"/>
                <a:ea typeface="Roboto"/>
                <a:cs typeface="Roboto"/>
                <a:sym typeface="Roboto"/>
              </a:rPr>
              <a:t>Building</a:t>
            </a:r>
            <a:endParaRPr sz="1000">
              <a:solidFill>
                <a:srgbClr val="FFFFFF"/>
              </a:solidFill>
              <a:latin typeface="Roboto"/>
              <a:ea typeface="Roboto"/>
              <a:cs typeface="Roboto"/>
              <a:sym typeface="Roboto"/>
            </a:endParaRPr>
          </a:p>
        </p:txBody>
      </p:sp>
      <p:sp>
        <p:nvSpPr>
          <p:cNvPr id="427" name="Google Shape;427;p44"/>
          <p:cNvSpPr txBox="1"/>
          <p:nvPr/>
        </p:nvSpPr>
        <p:spPr>
          <a:xfrm>
            <a:off x="4641999"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FEB</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428" name="Google Shape;428;p44"/>
          <p:cNvSpPr txBox="1"/>
          <p:nvPr/>
        </p:nvSpPr>
        <p:spPr>
          <a:xfrm>
            <a:off x="4420259"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Documentation</a:t>
            </a:r>
            <a:endParaRPr sz="1000">
              <a:solidFill>
                <a:schemeClr val="lt1"/>
              </a:solidFill>
              <a:latin typeface="Roboto"/>
              <a:ea typeface="Roboto"/>
              <a:cs typeface="Roboto"/>
              <a:sym typeface="Roboto"/>
            </a:endParaRPr>
          </a:p>
        </p:txBody>
      </p:sp>
      <p:sp>
        <p:nvSpPr>
          <p:cNvPr id="429" name="Google Shape;429;p44"/>
          <p:cNvSpPr txBox="1"/>
          <p:nvPr/>
        </p:nvSpPr>
        <p:spPr>
          <a:xfrm>
            <a:off x="5730297" y="1900925"/>
            <a:ext cx="538200" cy="2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lt1"/>
                </a:solidFill>
                <a:latin typeface="Roboto"/>
                <a:ea typeface="Roboto"/>
                <a:cs typeface="Roboto"/>
                <a:sym typeface="Roboto"/>
              </a:rPr>
              <a:t>MAR</a:t>
            </a:r>
            <a:endParaRPr sz="800">
              <a:solidFill>
                <a:schemeClr val="lt1"/>
              </a:solidFill>
              <a:latin typeface="Roboto"/>
              <a:ea typeface="Roboto"/>
              <a:cs typeface="Roboto"/>
              <a:sym typeface="Roboto"/>
            </a:endParaRPr>
          </a:p>
          <a:p>
            <a:pPr indent="0" lvl="0" marL="0" rtl="0" algn="l">
              <a:spcBef>
                <a:spcPts val="1600"/>
              </a:spcBef>
              <a:spcAft>
                <a:spcPts val="1600"/>
              </a:spcAft>
              <a:buNone/>
            </a:pPr>
            <a:r>
              <a:t/>
            </a:r>
            <a:endParaRPr sz="800">
              <a:solidFill>
                <a:schemeClr val="lt1"/>
              </a:solidFill>
              <a:latin typeface="Roboto"/>
              <a:ea typeface="Roboto"/>
              <a:cs typeface="Roboto"/>
              <a:sym typeface="Roboto"/>
            </a:endParaRPr>
          </a:p>
        </p:txBody>
      </p:sp>
      <p:sp>
        <p:nvSpPr>
          <p:cNvPr id="430" name="Google Shape;430;p44"/>
          <p:cNvSpPr txBox="1"/>
          <p:nvPr/>
        </p:nvSpPr>
        <p:spPr>
          <a:xfrm>
            <a:off x="5703047" y="2894125"/>
            <a:ext cx="1136400" cy="40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chemeClr val="lt1"/>
                </a:solidFill>
                <a:latin typeface="Roboto"/>
                <a:ea typeface="Roboto"/>
                <a:cs typeface="Roboto"/>
                <a:sym typeface="Roboto"/>
              </a:rPr>
              <a:t>Submission</a:t>
            </a:r>
            <a:endParaRPr sz="1000">
              <a:solidFill>
                <a:schemeClr val="lt1"/>
              </a:solidFill>
              <a:latin typeface="Roboto"/>
              <a:ea typeface="Roboto"/>
              <a:cs typeface="Roboto"/>
              <a:sym typeface="Roboto"/>
            </a:endParaRPr>
          </a:p>
        </p:txBody>
      </p:sp>
      <p:cxnSp>
        <p:nvCxnSpPr>
          <p:cNvPr id="431" name="Google Shape;431;p44"/>
          <p:cNvCxnSpPr/>
          <p:nvPr/>
        </p:nvCxnSpPr>
        <p:spPr>
          <a:xfrm>
            <a:off x="2828428"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32" name="Google Shape;432;p44"/>
          <p:cNvSpPr/>
          <p:nvPr/>
        </p:nvSpPr>
        <p:spPr>
          <a:xfrm flipH="1">
            <a:off x="2294848"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33" name="Google Shape;433;p44"/>
          <p:cNvSpPr/>
          <p:nvPr/>
        </p:nvSpPr>
        <p:spPr>
          <a:xfrm>
            <a:off x="2294475"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34" name="Google Shape;434;p44"/>
          <p:cNvCxnSpPr/>
          <p:nvPr/>
        </p:nvCxnSpPr>
        <p:spPr>
          <a:xfrm>
            <a:off x="3922084" y="2076708"/>
            <a:ext cx="639000" cy="660000"/>
          </a:xfrm>
          <a:prstGeom prst="straightConnector1">
            <a:avLst/>
          </a:prstGeom>
          <a:noFill/>
          <a:ln cap="flat" cmpd="sng" w="9525">
            <a:solidFill>
              <a:srgbClr val="FFFFFF"/>
            </a:solidFill>
            <a:prstDash val="solid"/>
            <a:round/>
            <a:headEnd len="med" w="med" type="none"/>
            <a:tailEnd len="med" w="med" type="none"/>
          </a:ln>
        </p:spPr>
      </p:cxnSp>
      <p:sp>
        <p:nvSpPr>
          <p:cNvPr id="435" name="Google Shape;435;p44"/>
          <p:cNvSpPr/>
          <p:nvPr/>
        </p:nvSpPr>
        <p:spPr>
          <a:xfrm flipH="1">
            <a:off x="3388505" y="2615708"/>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436" name="Google Shape;436;p44"/>
          <p:cNvSpPr/>
          <p:nvPr/>
        </p:nvSpPr>
        <p:spPr>
          <a:xfrm>
            <a:off x="3388132" y="2757288"/>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37" name="Google Shape;437;p44"/>
          <p:cNvCxnSpPr/>
          <p:nvPr/>
        </p:nvCxnSpPr>
        <p:spPr>
          <a:xfrm>
            <a:off x="5041054"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38" name="Google Shape;438;p44"/>
          <p:cNvSpPr/>
          <p:nvPr/>
        </p:nvSpPr>
        <p:spPr>
          <a:xfrm flipH="1">
            <a:off x="4507474"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39" name="Google Shape;439;p44"/>
          <p:cNvSpPr/>
          <p:nvPr/>
        </p:nvSpPr>
        <p:spPr>
          <a:xfrm>
            <a:off x="4507101"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cxnSp>
        <p:nvCxnSpPr>
          <p:cNvPr id="440" name="Google Shape;440;p44"/>
          <p:cNvCxnSpPr/>
          <p:nvPr/>
        </p:nvCxnSpPr>
        <p:spPr>
          <a:xfrm>
            <a:off x="6129352" y="2076708"/>
            <a:ext cx="639000" cy="660000"/>
          </a:xfrm>
          <a:prstGeom prst="straightConnector1">
            <a:avLst/>
          </a:prstGeom>
          <a:noFill/>
          <a:ln cap="flat" cmpd="sng" w="9525">
            <a:solidFill>
              <a:schemeClr val="accent3"/>
            </a:solidFill>
            <a:prstDash val="solid"/>
            <a:round/>
            <a:headEnd len="med" w="med" type="none"/>
            <a:tailEnd len="med" w="med" type="none"/>
          </a:ln>
        </p:spPr>
      </p:cxnSp>
      <p:sp>
        <p:nvSpPr>
          <p:cNvPr id="441" name="Google Shape;441;p44"/>
          <p:cNvSpPr/>
          <p:nvPr/>
        </p:nvSpPr>
        <p:spPr>
          <a:xfrm flipH="1">
            <a:off x="5595772" y="261570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42" name="Google Shape;442;p44"/>
          <p:cNvSpPr/>
          <p:nvPr/>
        </p:nvSpPr>
        <p:spPr>
          <a:xfrm>
            <a:off x="5595400" y="2757288"/>
            <a:ext cx="1185000" cy="128100"/>
          </a:xfrm>
          <a:prstGeom prst="parallelogram">
            <a:avLst>
              <a:gd fmla="val 96952"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43" name="Google Shape;443;p44"/>
          <p:cNvSpPr/>
          <p:nvPr/>
        </p:nvSpPr>
        <p:spPr>
          <a:xfrm>
            <a:off x="4507107" y="2754901"/>
            <a:ext cx="11850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
        <p:nvSpPr>
          <p:cNvPr id="444" name="Google Shape;444;p44"/>
          <p:cNvSpPr/>
          <p:nvPr/>
        </p:nvSpPr>
        <p:spPr>
          <a:xfrm flipH="1">
            <a:off x="4507105" y="2615683"/>
            <a:ext cx="11850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445" name="Google Shape;445;p44"/>
          <p:cNvSpPr/>
          <p:nvPr/>
        </p:nvSpPr>
        <p:spPr>
          <a:xfrm flipH="1">
            <a:off x="5595902" y="2615675"/>
            <a:ext cx="739800" cy="128100"/>
          </a:xfrm>
          <a:prstGeom prst="parallelogram">
            <a:avLst>
              <a:gd fmla="val 9695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999999"/>
                </a:solidFill>
              </a:rPr>
              <a:t>  </a:t>
            </a:r>
            <a:endParaRPr>
              <a:solidFill>
                <a:srgbClr val="999999"/>
              </a:solidFill>
            </a:endParaRPr>
          </a:p>
        </p:txBody>
      </p:sp>
      <p:sp>
        <p:nvSpPr>
          <p:cNvPr id="446" name="Google Shape;446;p44"/>
          <p:cNvSpPr/>
          <p:nvPr/>
        </p:nvSpPr>
        <p:spPr>
          <a:xfrm>
            <a:off x="5609850" y="2754925"/>
            <a:ext cx="739800" cy="128100"/>
          </a:xfrm>
          <a:prstGeom prst="parallelogram">
            <a:avLst>
              <a:gd fmla="val 96952"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99999"/>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0" name="Shape 450"/>
        <p:cNvGrpSpPr/>
        <p:nvPr/>
      </p:nvGrpSpPr>
      <p:grpSpPr>
        <a:xfrm>
          <a:off x="0" y="0"/>
          <a:ext cx="0" cy="0"/>
          <a:chOff x="0" y="0"/>
          <a:chExt cx="0" cy="0"/>
        </a:xfrm>
      </p:grpSpPr>
      <p:sp>
        <p:nvSpPr>
          <p:cNvPr id="451" name="Google Shape;451;p45"/>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452" name="Google Shape;452;p45"/>
          <p:cNvGrpSpPr/>
          <p:nvPr/>
        </p:nvGrpSpPr>
        <p:grpSpPr>
          <a:xfrm>
            <a:off x="4066820" y="1553491"/>
            <a:ext cx="3159984" cy="2439109"/>
            <a:chOff x="3553042" y="1657806"/>
            <a:chExt cx="3461100" cy="2671532"/>
          </a:xfrm>
        </p:grpSpPr>
        <p:sp>
          <p:nvSpPr>
            <p:cNvPr id="453" name="Google Shape;453;p45"/>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5"/>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5"/>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5"/>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5"/>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5"/>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5"/>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5"/>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1" name="Google Shape;461;p45"/>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462" name="Google Shape;462;p45"/>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 name="Google Shape;463;p45"/>
          <p:cNvGrpSpPr/>
          <p:nvPr/>
        </p:nvGrpSpPr>
        <p:grpSpPr>
          <a:xfrm>
            <a:off x="6762480" y="2546254"/>
            <a:ext cx="1024386" cy="1522884"/>
            <a:chOff x="6505573" y="2745170"/>
            <a:chExt cx="1122000" cy="1668000"/>
          </a:xfrm>
        </p:grpSpPr>
        <p:sp>
          <p:nvSpPr>
            <p:cNvPr id="464" name="Google Shape;464;p45"/>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5"/>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5"/>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68" name="Google Shape;468;p45"/>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469" name="Google Shape;469;p45"/>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 name="Google Shape;470;p45"/>
          <p:cNvGrpSpPr/>
          <p:nvPr/>
        </p:nvGrpSpPr>
        <p:grpSpPr>
          <a:xfrm>
            <a:off x="6405845" y="3121897"/>
            <a:ext cx="520684" cy="1036470"/>
            <a:chOff x="9543736" y="4486132"/>
            <a:chExt cx="570300" cy="1135235"/>
          </a:xfrm>
        </p:grpSpPr>
        <p:sp>
          <p:nvSpPr>
            <p:cNvPr id="471" name="Google Shape;471;p45"/>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5"/>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5"/>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75" name="Google Shape;475;p45"/>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476" name="Google Shape;476;p45"/>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 name="Google Shape;477;p45"/>
          <p:cNvGrpSpPr/>
          <p:nvPr/>
        </p:nvGrpSpPr>
        <p:grpSpPr>
          <a:xfrm>
            <a:off x="7564804" y="3443361"/>
            <a:ext cx="455496" cy="692277"/>
            <a:chOff x="7384375" y="3728000"/>
            <a:chExt cx="498900" cy="758244"/>
          </a:xfrm>
        </p:grpSpPr>
        <p:sp>
          <p:nvSpPr>
            <p:cNvPr id="478" name="Google Shape;478;p45"/>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5"/>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5"/>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5"/>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45"/>
          <p:cNvGrpSpPr/>
          <p:nvPr/>
        </p:nvGrpSpPr>
        <p:grpSpPr>
          <a:xfrm>
            <a:off x="7564836" y="3561758"/>
            <a:ext cx="478081" cy="462776"/>
            <a:chOff x="7384385" y="3857442"/>
            <a:chExt cx="523637" cy="506874"/>
          </a:xfrm>
        </p:grpSpPr>
        <p:sp>
          <p:nvSpPr>
            <p:cNvPr id="483" name="Google Shape;483;p45"/>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 name="Google Shape;484;p45"/>
            <p:cNvGrpSpPr/>
            <p:nvPr/>
          </p:nvGrpSpPr>
          <p:grpSpPr>
            <a:xfrm>
              <a:off x="7384385" y="3857442"/>
              <a:ext cx="523637" cy="498900"/>
              <a:chOff x="7384385" y="3857442"/>
              <a:chExt cx="523637" cy="498900"/>
            </a:xfrm>
          </p:grpSpPr>
          <p:sp>
            <p:nvSpPr>
              <p:cNvPr id="485" name="Google Shape;485;p45"/>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5"/>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487" name="Google Shape;487;p45"/>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488" name="Google Shape;488;p45"/>
          <p:cNvGrpSpPr/>
          <p:nvPr/>
        </p:nvGrpSpPr>
        <p:grpSpPr>
          <a:xfrm>
            <a:off x="8110843" y="3443361"/>
            <a:ext cx="435785" cy="692277"/>
            <a:chOff x="7982421" y="3727763"/>
            <a:chExt cx="477311" cy="758244"/>
          </a:xfrm>
        </p:grpSpPr>
        <p:sp>
          <p:nvSpPr>
            <p:cNvPr id="489" name="Google Shape;489;p45"/>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5"/>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5"/>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497" name="Google Shape;497;p45"/>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Abstract</a:t>
            </a:r>
            <a:endParaRPr/>
          </a:p>
        </p:txBody>
      </p:sp>
      <p:sp>
        <p:nvSpPr>
          <p:cNvPr id="246" name="Google Shape;246;p19"/>
          <p:cNvSpPr txBox="1"/>
          <p:nvPr>
            <p:ph idx="1" type="body"/>
          </p:nvPr>
        </p:nvSpPr>
        <p:spPr>
          <a:xfrm>
            <a:off x="1297500" y="1387950"/>
            <a:ext cx="7038900" cy="2367600"/>
          </a:xfrm>
          <a:prstGeom prst="rect">
            <a:avLst/>
          </a:prstGeom>
        </p:spPr>
        <p:txBody>
          <a:bodyPr anchorCtr="0" anchor="t" bIns="91425" lIns="91425" spcFirstLastPara="1" rIns="91425" wrap="square" tIns="91425">
            <a:noAutofit/>
          </a:bodyPr>
          <a:lstStyle/>
          <a:p>
            <a:pPr indent="114300" lvl="0" marL="342900" marR="247650" rtl="0" algn="l">
              <a:lnSpc>
                <a:spcPct val="100000"/>
              </a:lnSpc>
              <a:spcBef>
                <a:spcPts val="0"/>
              </a:spcBef>
              <a:spcAft>
                <a:spcPts val="0"/>
              </a:spcAft>
              <a:buClr>
                <a:srgbClr val="000000"/>
              </a:buClr>
              <a:buSzPts val="1100"/>
              <a:buFont typeface="Arial"/>
              <a:buNone/>
            </a:pPr>
            <a:r>
              <a:rPr lang="en-GB"/>
              <a:t>The Project describes the approach of solving Maze problem with Genetic Algorithm. The method is implemented and found to be effective for the maze structures.The proposed algorithm reflects the process of natural selection where the fittest individuals are selected for reproduction in order to produce offspring of the next generation</a:t>
            </a:r>
            <a:endParaRPr/>
          </a:p>
          <a:p>
            <a:pPr indent="0" lvl="0" marL="342900" marR="1306830" rtl="0" algn="l">
              <a:lnSpc>
                <a:spcPct val="100000"/>
              </a:lnSpc>
              <a:spcBef>
                <a:spcPts val="0"/>
              </a:spcBef>
              <a:spcAft>
                <a:spcPts val="0"/>
              </a:spcAft>
              <a:buClr>
                <a:srgbClr val="000000"/>
              </a:buClr>
              <a:buSzPts val="1100"/>
              <a:buFont typeface="Arial"/>
              <a:buNone/>
            </a:pPr>
            <a:r>
              <a:t/>
            </a:r>
            <a:endParaRPr/>
          </a:p>
          <a:p>
            <a:pPr indent="114300" lvl="0" marL="342900" rtl="0" algn="l">
              <a:lnSpc>
                <a:spcPct val="100000"/>
              </a:lnSpc>
              <a:spcBef>
                <a:spcPts val="0"/>
              </a:spcBef>
              <a:spcAft>
                <a:spcPts val="0"/>
              </a:spcAft>
              <a:buClr>
                <a:srgbClr val="000000"/>
              </a:buClr>
              <a:buSzPts val="1100"/>
              <a:buFont typeface="Arial"/>
              <a:buNone/>
            </a:pPr>
            <a:r>
              <a:rPr lang="en-GB"/>
              <a:t>The process of natural selection starts with the selection of fittest individuals from a population. The current generation produce offspring which inherit the characteristics of the parents and will be added to the next generation. If parents have better fitness, their offspring will be better than parents and have a better chance at surviving</a:t>
            </a:r>
            <a:endParaRPr/>
          </a:p>
          <a:p>
            <a:pPr indent="0" lvl="0" marL="0" rtl="0" algn="l">
              <a:lnSpc>
                <a:spcPct val="100000"/>
              </a:lnSpc>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Existing System</a:t>
            </a:r>
            <a:endParaRPr/>
          </a:p>
        </p:txBody>
      </p:sp>
      <p:sp>
        <p:nvSpPr>
          <p:cNvPr id="252" name="Google Shape;252;p20"/>
          <p:cNvSpPr txBox="1"/>
          <p:nvPr>
            <p:ph idx="1" type="body"/>
          </p:nvPr>
        </p:nvSpPr>
        <p:spPr>
          <a:xfrm>
            <a:off x="3408425" y="1034150"/>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rPr lang="en-GB"/>
              <a:t>In order to find a path through maze A* Search it requires each tile of one unit size when no obstructions in the path it forwards adjacent blocks till it reaches the goal.</a:t>
            </a:r>
            <a:endParaRPr/>
          </a:p>
        </p:txBody>
      </p:sp>
      <p:pic>
        <p:nvPicPr>
          <p:cNvPr id="253" name="Google Shape;253;p20"/>
          <p:cNvPicPr preferRelativeResize="0"/>
          <p:nvPr/>
        </p:nvPicPr>
        <p:blipFill>
          <a:blip r:embed="rId3">
            <a:alphaModFix/>
          </a:blip>
          <a:stretch>
            <a:fillRect/>
          </a:stretch>
        </p:blipFill>
        <p:spPr>
          <a:xfrm>
            <a:off x="5725950" y="2678000"/>
            <a:ext cx="2476500" cy="1647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Limitations of Existing System</a:t>
            </a:r>
            <a:endParaRPr/>
          </a:p>
        </p:txBody>
      </p:sp>
      <p:sp>
        <p:nvSpPr>
          <p:cNvPr id="259" name="Google Shape;259;p21"/>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0" name="Google Shape;260;p21"/>
          <p:cNvSpPr txBox="1"/>
          <p:nvPr>
            <p:ph idx="1" type="body"/>
          </p:nvPr>
        </p:nvSpPr>
        <p:spPr>
          <a:xfrm>
            <a:off x="2030400" y="1743600"/>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The main drawback of A* algorithm and indeed of any best-first search is its memory requirement</a:t>
            </a:r>
            <a:endParaRPr sz="1400"/>
          </a:p>
        </p:txBody>
      </p:sp>
      <p:sp>
        <p:nvSpPr>
          <p:cNvPr id="261" name="Google Shape;261;p21"/>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2" name="Google Shape;262;p21"/>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A* algorithm is severely space-limited in practice, and is no more practical than best-first search algorithm on current machines</a:t>
            </a:r>
            <a:endParaRPr/>
          </a:p>
        </p:txBody>
      </p:sp>
      <p:sp>
        <p:nvSpPr>
          <p:cNvPr id="263" name="Google Shape;263;p21"/>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4" name="Google Shape;264;p21"/>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It exhausts available memory in a matter of minutes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System</a:t>
            </a:r>
            <a:endParaRPr/>
          </a:p>
        </p:txBody>
      </p:sp>
      <p:sp>
        <p:nvSpPr>
          <p:cNvPr id="270" name="Google Shape;270;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GB"/>
              <a:t>A </a:t>
            </a:r>
            <a:r>
              <a:rPr b="1" lang="en-GB"/>
              <a:t>genetic algorithm</a:t>
            </a:r>
            <a:r>
              <a:rPr lang="en-GB"/>
              <a:t> is a search heuristic that is inspired by Charles Darwin's theory of natural evolution. </a:t>
            </a:r>
            <a:endParaRPr/>
          </a:p>
          <a:p>
            <a:pPr indent="457200" lvl="0" marL="0" rtl="0" algn="l">
              <a:spcBef>
                <a:spcPts val="1600"/>
              </a:spcBef>
              <a:spcAft>
                <a:spcPts val="1600"/>
              </a:spcAft>
              <a:buNone/>
            </a:pPr>
            <a:r>
              <a:rPr lang="en-GB"/>
              <a:t>This </a:t>
            </a:r>
            <a:r>
              <a:rPr b="1" lang="en-GB"/>
              <a:t>algorithm</a:t>
            </a:r>
            <a:r>
              <a:rPr lang="en-GB"/>
              <a:t> reflects the process of natural selection where the fittest individuals are selected for reproduction in order to produce offspring of the next generation.</a:t>
            </a:r>
            <a:endParaRPr/>
          </a:p>
        </p:txBody>
      </p:sp>
      <p:pic>
        <p:nvPicPr>
          <p:cNvPr descr="offset_comp_267026.jpg" id="271" name="Google Shape;271;p22"/>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72" name="Google Shape;272;p22"/>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73" name="Google Shape;273;p22"/>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74" name="Google Shape;274;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Advantages of Proposed System</a:t>
            </a:r>
            <a:endParaRPr/>
          </a:p>
        </p:txBody>
      </p:sp>
      <p:sp>
        <p:nvSpPr>
          <p:cNvPr id="280" name="Google Shape;280;p23"/>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81" name="Google Shape;281;p23"/>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capability of Genetic Algorithm to be implemented as a 'universal optimizer' that could be used for optimizing any type of problem belonging to different fields.</a:t>
            </a:r>
            <a:endParaRPr>
              <a:solidFill>
                <a:srgbClr val="FFFFFF"/>
              </a:solidFill>
            </a:endParaRPr>
          </a:p>
        </p:txBody>
      </p:sp>
      <p:sp>
        <p:nvSpPr>
          <p:cNvPr id="282" name="Google Shape;282;p23"/>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83" name="Google Shape;283;p23"/>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Proper balance between exploration and exploitation makes </a:t>
            </a:r>
            <a:r>
              <a:rPr lang="en-GB"/>
              <a:t>Genetic Algorithm </a:t>
            </a:r>
            <a:r>
              <a:rPr lang="en-GB">
                <a:solidFill>
                  <a:srgbClr val="FFFFFF"/>
                </a:solidFill>
              </a:rPr>
              <a:t>Simple and easy to implement.</a:t>
            </a:r>
            <a:endParaRPr>
              <a:solidFill>
                <a:srgbClr val="FFFFFF"/>
              </a:solidFill>
            </a:endParaRPr>
          </a:p>
        </p:txBody>
      </p:sp>
      <p:sp>
        <p:nvSpPr>
          <p:cNvPr id="284" name="Google Shape;284;p23"/>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85" name="Google Shape;285;p23"/>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GB">
                <a:solidFill>
                  <a:srgbClr val="FFFFFF"/>
                </a:solidFill>
              </a:rPr>
              <a:t> Mathematical or theoretical analysis in terms of schema theory or Markov chain models </a:t>
            </a:r>
            <a:r>
              <a:rPr lang="en-GB"/>
              <a:t>makes Genetic Algorithm </a:t>
            </a:r>
            <a:r>
              <a:rPr lang="en-GB">
                <a:solidFill>
                  <a:srgbClr val="FFFFFF"/>
                </a:solidFill>
              </a:rPr>
              <a:t>o</a:t>
            </a:r>
            <a:r>
              <a:rPr lang="en-GB">
                <a:solidFill>
                  <a:srgbClr val="FFFFFF"/>
                </a:solidFill>
              </a:rPr>
              <a:t>ne of the pioneer evolutionary algorithms.</a:t>
            </a:r>
            <a:endParaRPr>
              <a:solidFill>
                <a:srgbClr val="FFFFFF"/>
              </a:solidFill>
            </a:endParaRPr>
          </a:p>
          <a:p>
            <a:pPr indent="0" lvl="0" marL="0" rtl="0" algn="l">
              <a:spcBef>
                <a:spcPts val="1600"/>
              </a:spcBef>
              <a:spcAft>
                <a:spcPts val="1600"/>
              </a:spcAft>
              <a:buNone/>
            </a:pPr>
            <a:r>
              <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Modules</a:t>
            </a:r>
            <a:endParaRPr/>
          </a:p>
        </p:txBody>
      </p:sp>
      <p:sp>
        <p:nvSpPr>
          <p:cNvPr id="291" name="Google Shape;291;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project consist of four main modules</a:t>
            </a:r>
            <a:endParaRPr/>
          </a:p>
          <a:p>
            <a:pPr indent="-311150" lvl="0" marL="457200" rtl="0" algn="l">
              <a:spcBef>
                <a:spcPts val="1600"/>
              </a:spcBef>
              <a:spcAft>
                <a:spcPts val="0"/>
              </a:spcAft>
              <a:buSzPts val="1300"/>
              <a:buChar char="●"/>
            </a:pPr>
            <a:r>
              <a:rPr lang="en-GB"/>
              <a:t>Mini</a:t>
            </a:r>
            <a:endParaRPr/>
          </a:p>
          <a:p>
            <a:pPr indent="-298450" lvl="1" marL="914400" rtl="0" algn="l">
              <a:spcBef>
                <a:spcPts val="0"/>
              </a:spcBef>
              <a:spcAft>
                <a:spcPts val="0"/>
              </a:spcAft>
              <a:buSzPts val="1100"/>
              <a:buChar char="○"/>
            </a:pPr>
            <a:r>
              <a:rPr lang="en-GB"/>
              <a:t>Sets up everything for the program to run .</a:t>
            </a:r>
            <a:endParaRPr/>
          </a:p>
          <a:p>
            <a:pPr indent="-311150" lvl="0" marL="457200" rtl="0" algn="l">
              <a:spcBef>
                <a:spcPts val="0"/>
              </a:spcBef>
              <a:spcAft>
                <a:spcPts val="0"/>
              </a:spcAft>
              <a:buSzPts val="1300"/>
              <a:buChar char="●"/>
            </a:pPr>
            <a:r>
              <a:rPr lang="en-GB"/>
              <a:t>Brain</a:t>
            </a:r>
            <a:endParaRPr/>
          </a:p>
          <a:p>
            <a:pPr indent="-298450" lvl="1" marL="914400" rtl="0" algn="l">
              <a:spcBef>
                <a:spcPts val="0"/>
              </a:spcBef>
              <a:spcAft>
                <a:spcPts val="0"/>
              </a:spcAft>
              <a:buSzPts val="1100"/>
              <a:buChar char="○"/>
            </a:pPr>
            <a:r>
              <a:rPr lang="en-GB"/>
              <a:t>It sets the direction vectors and mutate the brains of the dots.</a:t>
            </a:r>
            <a:endParaRPr/>
          </a:p>
          <a:p>
            <a:pPr indent="-311150" lvl="0" marL="457200" rtl="0" algn="l">
              <a:spcBef>
                <a:spcPts val="0"/>
              </a:spcBef>
              <a:spcAft>
                <a:spcPts val="0"/>
              </a:spcAft>
              <a:buSzPts val="1300"/>
              <a:buChar char="●"/>
            </a:pPr>
            <a:r>
              <a:rPr lang="en-GB"/>
              <a:t>Dot</a:t>
            </a:r>
            <a:endParaRPr/>
          </a:p>
          <a:p>
            <a:pPr indent="-298450" lvl="1" marL="914400" rtl="0" algn="l">
              <a:spcBef>
                <a:spcPts val="0"/>
              </a:spcBef>
              <a:spcAft>
                <a:spcPts val="0"/>
              </a:spcAft>
              <a:buSzPts val="1100"/>
              <a:buChar char="○"/>
            </a:pPr>
            <a:r>
              <a:rPr lang="en-GB"/>
              <a:t>It has the data of all the dots in present generation and responsible for the movement of the dots.</a:t>
            </a:r>
            <a:endParaRPr/>
          </a:p>
          <a:p>
            <a:pPr indent="-311150" lvl="0" marL="457200" rtl="0" algn="l">
              <a:spcBef>
                <a:spcPts val="0"/>
              </a:spcBef>
              <a:spcAft>
                <a:spcPts val="0"/>
              </a:spcAft>
              <a:buSzPts val="1300"/>
              <a:buChar char="●"/>
            </a:pPr>
            <a:r>
              <a:rPr lang="en-GB"/>
              <a:t>Population </a:t>
            </a:r>
            <a:endParaRPr/>
          </a:p>
          <a:p>
            <a:pPr indent="-298450" lvl="1" marL="914400" rtl="0" algn="l">
              <a:spcBef>
                <a:spcPts val="0"/>
              </a:spcBef>
              <a:spcAft>
                <a:spcPts val="0"/>
              </a:spcAft>
              <a:buSzPts val="1100"/>
              <a:buChar char="○"/>
            </a:pPr>
            <a:r>
              <a:rPr lang="en-GB"/>
              <a:t>It is responsible for making the calculations required for the next generation.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Brain Module</a:t>
            </a:r>
            <a:endParaRPr sz="3000"/>
          </a:p>
        </p:txBody>
      </p:sp>
      <p:sp>
        <p:nvSpPr>
          <p:cNvPr id="297" name="Google Shape;297;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GB" sz="1400"/>
              <a:t>It sets the direction vectors and mutate the brains of the dots.</a:t>
            </a:r>
            <a:endParaRPr sz="1400"/>
          </a:p>
          <a:p>
            <a:pPr indent="-317500" lvl="0" marL="457200" rtl="0" algn="l">
              <a:spcBef>
                <a:spcPts val="0"/>
              </a:spcBef>
              <a:spcAft>
                <a:spcPts val="0"/>
              </a:spcAft>
              <a:buSzPts val="1400"/>
              <a:buChar char="●"/>
            </a:pPr>
            <a:r>
              <a:rPr lang="en-GB" sz="1400"/>
              <a:t>It consists the following functions</a:t>
            </a:r>
            <a:endParaRPr sz="1400"/>
          </a:p>
          <a:p>
            <a:pPr indent="-317500" lvl="1" marL="914400" rtl="0" algn="l">
              <a:spcBef>
                <a:spcPts val="0"/>
              </a:spcBef>
              <a:spcAft>
                <a:spcPts val="0"/>
              </a:spcAft>
              <a:buSzPts val="1400"/>
              <a:buChar char="○"/>
            </a:pPr>
            <a:r>
              <a:rPr lang="en-GB" sz="1400"/>
              <a:t>Randomize().</a:t>
            </a:r>
            <a:endParaRPr sz="1400"/>
          </a:p>
          <a:p>
            <a:pPr indent="-317500" lvl="1" marL="914400" rtl="0" algn="l">
              <a:spcBef>
                <a:spcPts val="0"/>
              </a:spcBef>
              <a:spcAft>
                <a:spcPts val="0"/>
              </a:spcAft>
              <a:buSzPts val="1400"/>
              <a:buChar char="○"/>
            </a:pPr>
            <a:r>
              <a:rPr lang="en-GB" sz="1400"/>
              <a:t>Clone().</a:t>
            </a:r>
            <a:endParaRPr sz="1400"/>
          </a:p>
          <a:p>
            <a:pPr indent="-317500" lvl="1" marL="914400" rtl="0" algn="l">
              <a:spcBef>
                <a:spcPts val="0"/>
              </a:spcBef>
              <a:spcAft>
                <a:spcPts val="0"/>
              </a:spcAft>
              <a:buSzPts val="1400"/>
              <a:buChar char="○"/>
            </a:pPr>
            <a:r>
              <a:rPr lang="en-GB" sz="1400"/>
              <a:t>mutate().</a:t>
            </a:r>
            <a:endParaRPr sz="1400"/>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